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0"/>
  </p:notesMasterIdLst>
  <p:sldIdLst>
    <p:sldId id="256" r:id="rId2"/>
    <p:sldId id="258" r:id="rId3"/>
    <p:sldId id="259" r:id="rId4"/>
    <p:sldId id="261" r:id="rId5"/>
    <p:sldId id="284" r:id="rId6"/>
    <p:sldId id="285" r:id="rId7"/>
    <p:sldId id="288" r:id="rId8"/>
    <p:sldId id="286" r:id="rId9"/>
    <p:sldId id="287" r:id="rId10"/>
    <p:sldId id="289" r:id="rId11"/>
    <p:sldId id="294" r:id="rId12"/>
    <p:sldId id="262" r:id="rId13"/>
    <p:sldId id="292" r:id="rId14"/>
    <p:sldId id="290" r:id="rId15"/>
    <p:sldId id="291" r:id="rId16"/>
    <p:sldId id="295" r:id="rId17"/>
    <p:sldId id="296" r:id="rId18"/>
    <p:sldId id="279" r:id="rId19"/>
  </p:sldIdLst>
  <p:sldSz cx="9144000" cy="5143500" type="screen16x9"/>
  <p:notesSz cx="6858000" cy="9144000"/>
  <p:embeddedFontLst>
    <p:embeddedFont>
      <p:font typeface="Roboto Condensed Light" panose="020B0604020202020204" charset="0"/>
      <p:regular r:id="rId21"/>
      <p:bold r:id="rId22"/>
      <p:italic r:id="rId23"/>
      <p:boldItalic r:id="rId24"/>
    </p:embeddedFont>
    <p:embeddedFont>
      <p:font typeface="Roboto Condensed" panose="020B0604020202020204" charset="0"/>
      <p:regular r:id="rId25"/>
      <p:bold r:id="rId26"/>
      <p:italic r:id="rId27"/>
      <p:boldItalic r:id="rId28"/>
    </p:embeddedFont>
    <p:embeddedFont>
      <p:font typeface="Arvo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B8EC31-2693-4CDD-990F-48B2BB4FC51D}">
  <a:tblStyle styleId="{1DB8EC31-2693-4CDD-990F-48B2BB4FC5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Cancer Stats</c:v>
                </c:pt>
              </c:strCache>
            </c:strRef>
          </c:tx>
          <c:dPt>
            <c:idx val="0"/>
            <c:bubble3D val="0"/>
            <c:spPr>
              <a:gradFill>
                <a:gsLst>
                  <a:gs pos="100000">
                    <a:schemeClr val="accent1">
                      <a:lumMod val="60000"/>
                      <a:lumOff val="40000"/>
                    </a:schemeClr>
                  </a:gs>
                  <a:gs pos="0">
                    <a:schemeClr val="accent1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6F0-4774-A120-3B3353612712}"/>
              </c:ext>
            </c:extLst>
          </c:dPt>
          <c:dPt>
            <c:idx val="1"/>
            <c:bubble3D val="0"/>
            <c:spPr>
              <a:gradFill>
                <a:gsLst>
                  <a:gs pos="100000">
                    <a:schemeClr val="accent2">
                      <a:lumMod val="60000"/>
                      <a:lumOff val="40000"/>
                    </a:schemeClr>
                  </a:gs>
                  <a:gs pos="0">
                    <a:schemeClr val="accent2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6F0-4774-A120-3B3353612712}"/>
              </c:ext>
            </c:extLst>
          </c:dPt>
          <c:dPt>
            <c:idx val="2"/>
            <c:bubble3D val="0"/>
            <c:spPr>
              <a:gradFill>
                <a:gsLst>
                  <a:gs pos="100000">
                    <a:schemeClr val="accent3">
                      <a:lumMod val="60000"/>
                      <a:lumOff val="40000"/>
                    </a:schemeClr>
                  </a:gs>
                  <a:gs pos="0">
                    <a:schemeClr val="accent3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6F0-4774-A120-3B3353612712}"/>
              </c:ext>
            </c:extLst>
          </c:dPt>
          <c:dPt>
            <c:idx val="3"/>
            <c:bubble3D val="0"/>
            <c:spPr>
              <a:gradFill>
                <a:gsLst>
                  <a:gs pos="100000">
                    <a:schemeClr val="accent4">
                      <a:lumMod val="60000"/>
                      <a:lumOff val="40000"/>
                    </a:schemeClr>
                  </a:gs>
                  <a:gs pos="0">
                    <a:schemeClr val="accent4"/>
                  </a:gs>
                </a:gsLst>
                <a:lin ang="5400000" scaled="0"/>
              </a:gra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6F0-4774-A120-3B335361271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Lungs</c:v>
                </c:pt>
                <c:pt idx="1">
                  <c:v>Breast</c:v>
                </c:pt>
                <c:pt idx="2">
                  <c:v>Colorectal</c:v>
                </c:pt>
                <c:pt idx="3">
                  <c:v>Prostate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142670</c:v>
                </c:pt>
                <c:pt idx="1">
                  <c:v>42260</c:v>
                </c:pt>
                <c:pt idx="2">
                  <c:v>51020</c:v>
                </c:pt>
                <c:pt idx="3">
                  <c:v>31600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4F3-4C18-BF36-1F2F7687AF47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legend>
      <c:legendPos val="r"/>
      <c:layout/>
      <c:overlay val="0"/>
      <c:spPr>
        <a:solidFill>
          <a:schemeClr val="lt1">
            <a:alpha val="50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pattFill prst="dkDnDiag">
      <a:fgClr>
        <a:schemeClr val="lt1"/>
      </a:fgClr>
      <a:bgClr>
        <a:schemeClr val="dk1">
          <a:lumMod val="10000"/>
          <a:lumOff val="90000"/>
        </a:schemeClr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6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/>
        </a:fgClr>
        <a:bgClr>
          <a:schemeClr val="dk1">
            <a:lumMod val="10000"/>
            <a:lumOff val="90000"/>
          </a:schemeClr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lumMod val="60000"/>
              <a:lumOff val="40000"/>
            </a:schemeClr>
          </a:gs>
          <a:gs pos="0">
            <a:schemeClr val="phClr"/>
          </a:gs>
        </a:gsLst>
        <a:lin ang="5400000" scaled="0"/>
      </a:gradFill>
      <a:ln w="508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50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4752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0963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7530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12121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58649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35050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823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0867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8391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91602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5305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LUNGS DISEASE DETECTION USING DEEP LEARNING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Modal Selection</a:t>
            </a:r>
            <a:endParaRPr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 smtClean="0"/>
              <a:t>2D and 3D CNN</a:t>
            </a:r>
            <a:endParaRPr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 smtClean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32740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Convolutional Neural Network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0" y="529695"/>
            <a:ext cx="3020869" cy="30532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dirty="0" smtClean="0"/>
              <a:t>Convolutional Layer</a:t>
            </a:r>
          </a:p>
          <a:p>
            <a:pPr lvl="0">
              <a:spcBef>
                <a:spcPts val="0"/>
              </a:spcBef>
            </a:pPr>
            <a:r>
              <a:rPr lang="en-US" dirty="0" smtClean="0"/>
              <a:t>Activation Function</a:t>
            </a:r>
          </a:p>
          <a:p>
            <a:pPr lvl="0">
              <a:spcBef>
                <a:spcPts val="0"/>
              </a:spcBef>
            </a:pPr>
            <a:r>
              <a:rPr lang="en-US" dirty="0" smtClean="0"/>
              <a:t>Max Pooling</a:t>
            </a: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Picture 10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869" y="1371363"/>
            <a:ext cx="2926050" cy="213612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919" y="1295895"/>
            <a:ext cx="2936985" cy="22870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" y="3104984"/>
            <a:ext cx="3314700" cy="13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034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"/>
          <p:cNvSpPr txBox="1">
            <a:spLocks noGrp="1"/>
          </p:cNvSpPr>
          <p:nvPr>
            <p:ph type="ctrTitle" idx="4294967295"/>
          </p:nvPr>
        </p:nvSpPr>
        <p:spPr>
          <a:xfrm>
            <a:off x="685799" y="2269150"/>
            <a:ext cx="6013511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 smtClean="0">
                <a:solidFill>
                  <a:srgbClr val="FF9800"/>
                </a:solidFill>
              </a:rPr>
              <a:t>2D CNN - Keras</a:t>
            </a:r>
            <a:endParaRPr sz="7200" dirty="0">
              <a:solidFill>
                <a:srgbClr val="FF9800"/>
              </a:solidFill>
            </a:endParaRPr>
          </a:p>
        </p:txBody>
      </p:sp>
      <p:sp>
        <p:nvSpPr>
          <p:cNvPr id="249" name="Google Shape;249;p17"/>
          <p:cNvSpPr txBox="1">
            <a:spLocks noGrp="1"/>
          </p:cNvSpPr>
          <p:nvPr>
            <p:ph type="subTitle" idx="4294967295"/>
          </p:nvPr>
        </p:nvSpPr>
        <p:spPr>
          <a:xfrm>
            <a:off x="685800" y="3411552"/>
            <a:ext cx="5567700" cy="7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en" dirty="0" smtClean="0"/>
              <a:t>Input: Each data is an individual input (64x64)</a:t>
            </a:r>
          </a:p>
          <a:p>
            <a:pPr marL="0" lvl="0" indent="0" algn="l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en" dirty="0" smtClean="0"/>
              <a:t>Result: 59% Accuracy on Validation Data</a:t>
            </a:r>
            <a:endParaRPr dirty="0"/>
          </a:p>
        </p:txBody>
      </p:sp>
      <p:grpSp>
        <p:nvGrpSpPr>
          <p:cNvPr id="250" name="Google Shape;250;p17"/>
          <p:cNvGrpSpPr/>
          <p:nvPr/>
        </p:nvGrpSpPr>
        <p:grpSpPr>
          <a:xfrm>
            <a:off x="6682481" y="378837"/>
            <a:ext cx="1588639" cy="1588655"/>
            <a:chOff x="6643075" y="3664250"/>
            <a:chExt cx="407950" cy="407975"/>
          </a:xfrm>
        </p:grpSpPr>
        <p:sp>
          <p:nvSpPr>
            <p:cNvPr id="251" name="Google Shape;251;p17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C7D3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C7D3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7"/>
          <p:cNvGrpSpPr/>
          <p:nvPr/>
        </p:nvGrpSpPr>
        <p:grpSpPr>
          <a:xfrm rot="-587363">
            <a:off x="6589251" y="2174497"/>
            <a:ext cx="653127" cy="653134"/>
            <a:chOff x="576250" y="4319400"/>
            <a:chExt cx="442075" cy="442050"/>
          </a:xfrm>
        </p:grpSpPr>
        <p:sp>
          <p:nvSpPr>
            <p:cNvPr id="254" name="Google Shape;254;p17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7"/>
          <p:cNvSpPr/>
          <p:nvPr/>
        </p:nvSpPr>
        <p:spPr>
          <a:xfrm>
            <a:off x="6302724" y="745608"/>
            <a:ext cx="248336" cy="23712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7"/>
          <p:cNvSpPr/>
          <p:nvPr/>
        </p:nvSpPr>
        <p:spPr>
          <a:xfrm rot="2697322">
            <a:off x="7939080" y="1959478"/>
            <a:ext cx="376961" cy="35993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7"/>
          <p:cNvSpPr/>
          <p:nvPr/>
        </p:nvSpPr>
        <p:spPr>
          <a:xfrm>
            <a:off x="8237292" y="1754006"/>
            <a:ext cx="150972" cy="14422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7"/>
          <p:cNvSpPr/>
          <p:nvPr/>
        </p:nvSpPr>
        <p:spPr>
          <a:xfrm rot="1280149">
            <a:off x="6130690" y="1460796"/>
            <a:ext cx="150975" cy="14420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"/>
          <p:cNvSpPr txBox="1">
            <a:spLocks noGrp="1"/>
          </p:cNvSpPr>
          <p:nvPr>
            <p:ph type="ctrTitle" idx="4294967295"/>
          </p:nvPr>
        </p:nvSpPr>
        <p:spPr>
          <a:xfrm>
            <a:off x="685800" y="1276709"/>
            <a:ext cx="5306686" cy="21522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 smtClean="0">
                <a:solidFill>
                  <a:srgbClr val="FF9800"/>
                </a:solidFill>
              </a:rPr>
              <a:t>3D CNN – Tensor Flow</a:t>
            </a:r>
            <a:endParaRPr sz="7200" dirty="0">
              <a:solidFill>
                <a:srgbClr val="FF9800"/>
              </a:solidFill>
            </a:endParaRPr>
          </a:p>
        </p:txBody>
      </p:sp>
      <p:sp>
        <p:nvSpPr>
          <p:cNvPr id="249" name="Google Shape;249;p17"/>
          <p:cNvSpPr txBox="1">
            <a:spLocks noGrp="1"/>
          </p:cNvSpPr>
          <p:nvPr>
            <p:ph type="subTitle" idx="4294967295"/>
          </p:nvPr>
        </p:nvSpPr>
        <p:spPr>
          <a:xfrm>
            <a:off x="685800" y="3411552"/>
            <a:ext cx="5567700" cy="7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en" dirty="0" smtClean="0"/>
              <a:t>Batch Data:50x50x20/patient</a:t>
            </a:r>
          </a:p>
          <a:p>
            <a:pPr marL="0" lvl="0" indent="0" algn="l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en" dirty="0" smtClean="0"/>
              <a:t>Result: 68% Accuracy on Validation Data</a:t>
            </a:r>
            <a:endParaRPr dirty="0"/>
          </a:p>
        </p:txBody>
      </p:sp>
      <p:grpSp>
        <p:nvGrpSpPr>
          <p:cNvPr id="250" name="Google Shape;250;p17"/>
          <p:cNvGrpSpPr/>
          <p:nvPr/>
        </p:nvGrpSpPr>
        <p:grpSpPr>
          <a:xfrm>
            <a:off x="6682481" y="378837"/>
            <a:ext cx="1588639" cy="1588655"/>
            <a:chOff x="6643075" y="3664250"/>
            <a:chExt cx="407950" cy="407975"/>
          </a:xfrm>
        </p:grpSpPr>
        <p:sp>
          <p:nvSpPr>
            <p:cNvPr id="251" name="Google Shape;251;p17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C7D3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C7D3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7"/>
          <p:cNvGrpSpPr/>
          <p:nvPr/>
        </p:nvGrpSpPr>
        <p:grpSpPr>
          <a:xfrm rot="-587363">
            <a:off x="6589251" y="2174497"/>
            <a:ext cx="653127" cy="653134"/>
            <a:chOff x="576250" y="4319400"/>
            <a:chExt cx="442075" cy="442050"/>
          </a:xfrm>
        </p:grpSpPr>
        <p:sp>
          <p:nvSpPr>
            <p:cNvPr id="254" name="Google Shape;254;p17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7"/>
          <p:cNvSpPr/>
          <p:nvPr/>
        </p:nvSpPr>
        <p:spPr>
          <a:xfrm>
            <a:off x="6302724" y="745608"/>
            <a:ext cx="248336" cy="23712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7"/>
          <p:cNvSpPr/>
          <p:nvPr/>
        </p:nvSpPr>
        <p:spPr>
          <a:xfrm rot="2697322">
            <a:off x="7939080" y="1959478"/>
            <a:ext cx="376961" cy="35993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7"/>
          <p:cNvSpPr/>
          <p:nvPr/>
        </p:nvSpPr>
        <p:spPr>
          <a:xfrm>
            <a:off x="8237292" y="1754006"/>
            <a:ext cx="150972" cy="14422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7"/>
          <p:cNvSpPr/>
          <p:nvPr/>
        </p:nvSpPr>
        <p:spPr>
          <a:xfrm rot="1280149">
            <a:off x="6130690" y="1460796"/>
            <a:ext cx="150975" cy="14420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695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3D CNN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509655" y="1342239"/>
            <a:ext cx="8329726" cy="31390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416" y="392575"/>
            <a:ext cx="4927157" cy="448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6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3D CNN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498708" y="1327350"/>
            <a:ext cx="2991112" cy="30532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dirty="0" smtClean="0"/>
              <a:t>10 Epochs, Accuracy on Validation Data</a:t>
            </a: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Picture 10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4140" y="1341839"/>
            <a:ext cx="4342249" cy="303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83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Future Work</a:t>
            </a:r>
            <a:endParaRPr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 smtClean="0"/>
              <a:t>Web and Mobile Application</a:t>
            </a:r>
            <a:endParaRPr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 smtClean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04044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Mobile Application</a:t>
            </a: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96" y="1421909"/>
            <a:ext cx="1896970" cy="33723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556" y="1421909"/>
            <a:ext cx="1896970" cy="33723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816" y="1425560"/>
            <a:ext cx="1894916" cy="336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3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503" name="Google Shape;503;p34"/>
          <p:cNvSpPr txBox="1">
            <a:spLocks noGrp="1"/>
          </p:cNvSpPr>
          <p:nvPr>
            <p:ph type="ctrTitle" idx="4294967295"/>
          </p:nvPr>
        </p:nvSpPr>
        <p:spPr>
          <a:xfrm>
            <a:off x="1275150" y="236440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9800"/>
                </a:solidFill>
              </a:rPr>
              <a:t>THANKS!</a:t>
            </a:r>
            <a:endParaRPr sz="6000">
              <a:solidFill>
                <a:srgbClr val="FF9800"/>
              </a:solidFill>
            </a:endParaRPr>
          </a:p>
        </p:txBody>
      </p:sp>
      <p:sp>
        <p:nvSpPr>
          <p:cNvPr id="504" name="Google Shape;504;p34"/>
          <p:cNvSpPr txBox="1">
            <a:spLocks noGrp="1"/>
          </p:cNvSpPr>
          <p:nvPr>
            <p:ph type="subTitle" idx="4294967295"/>
          </p:nvPr>
        </p:nvSpPr>
        <p:spPr>
          <a:xfrm>
            <a:off x="1275150" y="3230000"/>
            <a:ext cx="6593700" cy="13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Any questions</a:t>
            </a:r>
            <a:r>
              <a:rPr lang="en" sz="2000" b="1" dirty="0" smtClean="0"/>
              <a:t>?</a:t>
            </a:r>
            <a:endParaRPr sz="2000" b="1" dirty="0"/>
          </a:p>
        </p:txBody>
      </p:sp>
      <p:grpSp>
        <p:nvGrpSpPr>
          <p:cNvPr id="505" name="Google Shape;505;p34"/>
          <p:cNvGrpSpPr/>
          <p:nvPr/>
        </p:nvGrpSpPr>
        <p:grpSpPr>
          <a:xfrm>
            <a:off x="3996210" y="966817"/>
            <a:ext cx="1197664" cy="1126777"/>
            <a:chOff x="5972700" y="2330200"/>
            <a:chExt cx="411625" cy="387275"/>
          </a:xfrm>
        </p:grpSpPr>
        <p:sp>
          <p:nvSpPr>
            <p:cNvPr id="506" name="Google Shape;506;p3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"/>
          <p:cNvSpPr txBox="1">
            <a:spLocks noGrp="1"/>
          </p:cNvSpPr>
          <p:nvPr>
            <p:ph type="ctrTitle" idx="4294967295"/>
          </p:nvPr>
        </p:nvSpPr>
        <p:spPr>
          <a:xfrm>
            <a:off x="1275150" y="236440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9800"/>
                </a:solidFill>
              </a:rPr>
              <a:t>HELLO!</a:t>
            </a:r>
            <a:endParaRPr sz="6000" dirty="0">
              <a:solidFill>
                <a:srgbClr val="FF9800"/>
              </a:solidFill>
            </a:endParaRPr>
          </a:p>
        </p:txBody>
      </p:sp>
      <p:sp>
        <p:nvSpPr>
          <p:cNvPr id="214" name="Google Shape;214;p13"/>
          <p:cNvSpPr txBox="1">
            <a:spLocks noGrp="1"/>
          </p:cNvSpPr>
          <p:nvPr>
            <p:ph type="subTitle" idx="4294967295"/>
          </p:nvPr>
        </p:nvSpPr>
        <p:spPr>
          <a:xfrm>
            <a:off x="787707" y="3240274"/>
            <a:ext cx="2641242" cy="17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/>
              <a:t>ADNAN KHAN</a:t>
            </a:r>
            <a:endParaRPr sz="20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 smtClean="0"/>
              <a:t>15009065330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 smtClean="0"/>
              <a:t>BS SE</a:t>
            </a:r>
            <a:endParaRPr sz="2000" b="1" dirty="0"/>
          </a:p>
        </p:txBody>
      </p:sp>
      <p:pic>
        <p:nvPicPr>
          <p:cNvPr id="215" name="Google Shape;215;p13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150" y="298900"/>
            <a:ext cx="2065500" cy="2065500"/>
          </a:xfrm>
          <a:prstGeom prst="diamond">
            <a:avLst/>
          </a:prstGeom>
          <a:noFill/>
          <a:ln w="38100" cap="flat" cmpd="sng">
            <a:solidFill>
              <a:srgbClr val="3F5378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216" name="Google Shape;216;p1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6" name="Google Shape;215;p13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250" y="381366"/>
            <a:ext cx="2065500" cy="1983034"/>
          </a:xfrm>
          <a:prstGeom prst="diamond">
            <a:avLst/>
          </a:prstGeom>
          <a:noFill/>
          <a:ln w="38100" cap="flat" cmpd="sng">
            <a:solidFill>
              <a:srgbClr val="3F5378"/>
            </a:solidFill>
            <a:prstDash val="solid"/>
            <a:miter lim="8000"/>
            <a:headEnd type="none" w="sm" len="sm"/>
            <a:tailEnd type="none" w="sm" len="sm"/>
          </a:ln>
        </p:spPr>
      </p:pic>
      <p:pic>
        <p:nvPicPr>
          <p:cNvPr id="7" name="Google Shape;215;p13"/>
          <p:cNvPicPr preferRelativeResize="0"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114" y="298900"/>
            <a:ext cx="2055972" cy="2065500"/>
          </a:xfrm>
          <a:prstGeom prst="diamond">
            <a:avLst/>
          </a:prstGeom>
          <a:noFill/>
          <a:ln w="38100" cap="flat" cmpd="sng">
            <a:solidFill>
              <a:srgbClr val="3F5378"/>
            </a:solidFill>
            <a:prstDash val="solid"/>
            <a:miter lim="8000"/>
            <a:headEnd type="none" w="sm" len="sm"/>
            <a:tailEnd type="none" w="sm" len="sm"/>
          </a:ln>
        </p:spPr>
      </p:pic>
      <p:sp>
        <p:nvSpPr>
          <p:cNvPr id="8" name="Google Shape;214;p13"/>
          <p:cNvSpPr txBox="1">
            <a:spLocks/>
          </p:cNvSpPr>
          <p:nvPr/>
        </p:nvSpPr>
        <p:spPr>
          <a:xfrm>
            <a:off x="3340650" y="3255534"/>
            <a:ext cx="2641242" cy="1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spcBef>
                <a:spcPts val="0"/>
              </a:spcBef>
              <a:buFont typeface="Roboto Condensed Light"/>
              <a:buNone/>
            </a:pPr>
            <a:r>
              <a:rPr lang="en-US" sz="2000" b="1" dirty="0" smtClean="0"/>
              <a:t>ALI ZAIB</a:t>
            </a:r>
          </a:p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 smtClean="0"/>
              <a:t>15009065245</a:t>
            </a:r>
          </a:p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 smtClean="0"/>
              <a:t>BS SE</a:t>
            </a:r>
            <a:endParaRPr lang="en-US" sz="2000" b="1" dirty="0"/>
          </a:p>
        </p:txBody>
      </p:sp>
      <p:sp>
        <p:nvSpPr>
          <p:cNvPr id="9" name="Google Shape;214;p13"/>
          <p:cNvSpPr txBox="1">
            <a:spLocks/>
          </p:cNvSpPr>
          <p:nvPr/>
        </p:nvSpPr>
        <p:spPr>
          <a:xfrm>
            <a:off x="5803350" y="3255534"/>
            <a:ext cx="2641242" cy="1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spcBef>
                <a:spcPts val="0"/>
              </a:spcBef>
              <a:buFont typeface="Roboto Condensed Light"/>
              <a:buNone/>
            </a:pPr>
            <a:r>
              <a:rPr lang="en-US" sz="2000" b="1" dirty="0" smtClean="0"/>
              <a:t>SAAD MASOOD</a:t>
            </a:r>
          </a:p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 smtClean="0"/>
              <a:t>15009065339</a:t>
            </a:r>
          </a:p>
          <a:p>
            <a:pPr marL="0" indent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 smtClean="0"/>
              <a:t>BS SE</a:t>
            </a:r>
            <a:endParaRPr lang="en-US"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 smtClean="0"/>
              <a:t>Some Stats On Lungs Cancer</a:t>
            </a:r>
            <a:endParaRPr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Lungs Cancer Statistics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498708" y="1327350"/>
            <a:ext cx="8329726" cy="30532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dirty="0" smtClean="0"/>
              <a:t>1 </a:t>
            </a:r>
            <a:r>
              <a:rPr lang="en-US" dirty="0"/>
              <a:t>in 16 people in the US will be diagnosed with lung cancer in their </a:t>
            </a:r>
            <a:r>
              <a:rPr lang="en-US" dirty="0" smtClean="0"/>
              <a:t>lifetime</a:t>
            </a:r>
            <a:r>
              <a:rPr lang="en-US" dirty="0"/>
              <a:t>.</a:t>
            </a:r>
          </a:p>
          <a:p>
            <a:pPr lvl="0">
              <a:spcBef>
                <a:spcPts val="0"/>
              </a:spcBef>
            </a:pPr>
            <a:r>
              <a:rPr lang="en-US" dirty="0"/>
              <a:t>More than 228,000 people in the US will be diagnosed with lung cancer this year, with a new diagnosis every 2.3 minutes</a:t>
            </a:r>
            <a:r>
              <a:rPr lang="en-US" dirty="0" smtClean="0"/>
              <a:t>.</a:t>
            </a:r>
            <a:endParaRPr lang="en-US" dirty="0"/>
          </a:p>
          <a:p>
            <a:pPr lvl="0">
              <a:spcBef>
                <a:spcPts val="0"/>
              </a:spcBef>
            </a:pPr>
            <a:r>
              <a:rPr lang="en-US" dirty="0"/>
              <a:t>60% to 65% of all new lung cancer diagnoses are among people who have never smoked or are former </a:t>
            </a:r>
            <a:r>
              <a:rPr lang="en-US" dirty="0" smtClean="0"/>
              <a:t>smokers.</a:t>
            </a:r>
            <a:endParaRPr lang="en-US" dirty="0"/>
          </a:p>
          <a:p>
            <a:pPr lvl="0">
              <a:spcBef>
                <a:spcPts val="0"/>
              </a:spcBef>
            </a:pPr>
            <a:r>
              <a:rPr lang="en-US" dirty="0"/>
              <a:t>10% to 15% of new lung cancer cases are among never-smokers.</a:t>
            </a: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more stats….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312997062"/>
              </p:ext>
            </p:extLst>
          </p:nvPr>
        </p:nvGraphicFramePr>
        <p:xfrm>
          <a:off x="1436006" y="1370174"/>
          <a:ext cx="5124645" cy="3416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45109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 Processing Stage</a:t>
            </a:r>
            <a:endParaRPr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 smtClean="0"/>
              <a:t>A prior stage</a:t>
            </a:r>
            <a:endParaRPr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 smtClean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042600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 Processing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509655" y="1342239"/>
            <a:ext cx="8329726" cy="31390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dirty="0" smtClean="0"/>
              <a:t>The Data </a:t>
            </a:r>
            <a:r>
              <a:rPr lang="en-US" dirty="0" smtClean="0"/>
              <a:t>Set: DSB ’17, 1595 patients</a:t>
            </a:r>
          </a:p>
          <a:p>
            <a:pPr lvl="0">
              <a:spcBef>
                <a:spcPts val="0"/>
              </a:spcBef>
            </a:pPr>
            <a:r>
              <a:rPr lang="en-US" dirty="0" smtClean="0"/>
              <a:t>Luna ‘16: 888 patients</a:t>
            </a: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 smtClean="0"/>
          </a:p>
          <a:p>
            <a:pPr lvl="0">
              <a:spcBef>
                <a:spcPts val="0"/>
              </a:spcBef>
            </a:pPr>
            <a:endParaRPr lang="en-US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146" y="1598417"/>
            <a:ext cx="4175810" cy="2783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05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 Processing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498708" y="1327350"/>
            <a:ext cx="8329726" cy="30532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dirty="0" smtClean="0"/>
              <a:t>Visualizing raw data</a:t>
            </a:r>
            <a:endParaRPr lang="en-US" dirty="0"/>
          </a:p>
          <a:p>
            <a:pPr lvl="0">
              <a:spcBef>
                <a:spcPts val="0"/>
              </a:spcBef>
            </a:pPr>
            <a:endParaRPr lang="en-US" dirty="0"/>
          </a:p>
          <a:p>
            <a:pPr lvl="0">
              <a:spcBef>
                <a:spcPts val="0"/>
              </a:spcBef>
            </a:pPr>
            <a:endParaRPr lang="en-US" dirty="0"/>
          </a:p>
          <a:p>
            <a:pPr lvl="0">
              <a:spcBef>
                <a:spcPts val="0"/>
              </a:spcBef>
            </a:pPr>
            <a:endParaRPr lang="en-US" dirty="0"/>
          </a:p>
          <a:p>
            <a:pPr lvl="0">
              <a:spcBef>
                <a:spcPts val="0"/>
              </a:spcBef>
            </a:pPr>
            <a:endParaRPr lang="en-US" dirty="0"/>
          </a:p>
          <a:p>
            <a:pPr lvl="0">
              <a:spcBef>
                <a:spcPts val="0"/>
              </a:spcBef>
            </a:pPr>
            <a:endParaRPr lang="en-US" dirty="0"/>
          </a:p>
          <a:p>
            <a:pPr lvl="0">
              <a:spcBef>
                <a:spcPts val="0"/>
              </a:spcBef>
            </a:pPr>
            <a:endParaRPr lang="en-US" dirty="0"/>
          </a:p>
          <a:p>
            <a:pPr lvl="0">
              <a:spcBef>
                <a:spcPts val="0"/>
              </a:spcBef>
            </a:pPr>
            <a:endParaRPr lang="en-US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15" y="2120808"/>
            <a:ext cx="2117593" cy="2036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127" y="1578704"/>
            <a:ext cx="4114800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808" y="1747279"/>
            <a:ext cx="3867688" cy="2578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367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 Processing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498708" y="1327350"/>
            <a:ext cx="2991112" cy="30532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dirty="0" smtClean="0"/>
              <a:t>Resizing into 150x150x20</a:t>
            </a:r>
          </a:p>
          <a:p>
            <a:pPr lvl="0">
              <a:spcBef>
                <a:spcPts val="0"/>
              </a:spcBef>
            </a:pPr>
            <a:r>
              <a:rPr lang="en-US" dirty="0" smtClean="0"/>
              <a:t>Saved in a numpy array</a:t>
            </a: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Picture 10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475" y="1327350"/>
            <a:ext cx="4437822" cy="303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2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252</Words>
  <Application>Microsoft Office PowerPoint</Application>
  <PresentationFormat>On-screen Show (16:9)</PresentationFormat>
  <Paragraphs>86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Roboto Condensed Light</vt:lpstr>
      <vt:lpstr>Roboto Condensed</vt:lpstr>
      <vt:lpstr>Arvo</vt:lpstr>
      <vt:lpstr>Salerio template</vt:lpstr>
      <vt:lpstr>LUNGS DISEASE DETECTION USING DEEP LEARNING</vt:lpstr>
      <vt:lpstr>HELLO!</vt:lpstr>
      <vt:lpstr>BACKGROUND</vt:lpstr>
      <vt:lpstr>Lungs Cancer Statistics</vt:lpstr>
      <vt:lpstr>Some more stats….</vt:lpstr>
      <vt:lpstr>Pre Processing Stage</vt:lpstr>
      <vt:lpstr>Pre Processing</vt:lpstr>
      <vt:lpstr>Pre Processing</vt:lpstr>
      <vt:lpstr>Pre Processing</vt:lpstr>
      <vt:lpstr>Modal Selection</vt:lpstr>
      <vt:lpstr>Convolutional Neural Network</vt:lpstr>
      <vt:lpstr>2D CNN - Keras</vt:lpstr>
      <vt:lpstr>3D CNN – Tensor Flow</vt:lpstr>
      <vt:lpstr>3D CNN</vt:lpstr>
      <vt:lpstr>3D CNN</vt:lpstr>
      <vt:lpstr>Future Work</vt:lpstr>
      <vt:lpstr>Mobile Application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Adnan Shinwari</dc:creator>
  <cp:lastModifiedBy>Adnan Shinwari</cp:lastModifiedBy>
  <cp:revision>73</cp:revision>
  <dcterms:modified xsi:type="dcterms:W3CDTF">2019-07-01T08:57:15Z</dcterms:modified>
</cp:coreProperties>
</file>